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67" r:id="rId4"/>
    <p:sldId id="266" r:id="rId5"/>
    <p:sldId id="258" r:id="rId6"/>
    <p:sldId id="264" r:id="rId7"/>
    <p:sldId id="269" r:id="rId8"/>
    <p:sldId id="270" r:id="rId9"/>
    <p:sldId id="268" r:id="rId10"/>
    <p:sldId id="274" r:id="rId11"/>
    <p:sldId id="261" r:id="rId12"/>
    <p:sldId id="278" r:id="rId13"/>
    <p:sldId id="277" r:id="rId14"/>
    <p:sldId id="279" r:id="rId15"/>
    <p:sldId id="276" r:id="rId16"/>
    <p:sldId id="280" r:id="rId17"/>
    <p:sldId id="281" r:id="rId18"/>
    <p:sldId id="263" r:id="rId19"/>
    <p:sldId id="284" r:id="rId20"/>
    <p:sldId id="272" r:id="rId21"/>
    <p:sldId id="282" r:id="rId22"/>
    <p:sldId id="259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15BAC"/>
    <a:srgbClr val="164C90"/>
    <a:srgbClr val="4D9F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6562" autoAdjust="0"/>
  </p:normalViewPr>
  <p:slideViewPr>
    <p:cSldViewPr snapToGrid="0">
      <p:cViewPr varScale="1">
        <p:scale>
          <a:sx n="96" d="100"/>
          <a:sy n="96" d="100"/>
        </p:scale>
        <p:origin x="115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tif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93763B-33CD-41A0-B961-3972C0A40F5E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7F953A-ED9C-4F06-B9E1-0FE9B444D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5956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404040"/>
                </a:solidFill>
                <a:effectLst/>
                <a:latin typeface="Raleway" panose="020F0502020204030204" pitchFamily="2" charset="0"/>
              </a:rPr>
              <a:t> Catholic nuns, priests, and brothers aged 65 years and older from across the United States</a:t>
            </a:r>
            <a:endParaRPr lang="en-US" sz="1200" dirty="0">
              <a:latin typeface="Bahnschrift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latin typeface="Bahnschrift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Bahnschrift" panose="020B0502040204020203" pitchFamily="34" charset="0"/>
              </a:rPr>
              <a:t>Rush University</a:t>
            </a:r>
          </a:p>
          <a:p>
            <a:r>
              <a:rPr lang="en-US" dirty="0"/>
              <a:t>https://www.rushu.rush.edu/research-rush-university/departmental-research/rush-alzheimers-disease-center/rush-alzheimers-disease-center-research/epidemiologic-research/religious-orders-study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7F953A-ED9C-4F06-B9E1-0FE9B444DB5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614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543D4D-7A5F-E1D0-BAAB-B9E68EAB2E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BF824CF-5EC0-DFCF-138E-532E0026A0C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E2FEB29-E98F-18C4-917A-40A095921DD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v-SE" dirty="0"/>
              <a:t>tandem mass tag mass spectrometry (TMT-MS)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A3778D-6B06-5357-CC3E-3E8609A684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7F953A-ED9C-4F06-B9E1-0FE9B444DB5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7298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17C80B-FBFB-2327-9B79-4A8D8F01F7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B91288B-4F73-CC66-471E-330F96A415C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4EF7446-8E81-3974-1F9F-AF5974CBF5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1800" b="0" i="0" u="none" strike="noStrike" baseline="0" dirty="0">
                <a:latin typeface="HardingText-Regular"/>
              </a:rPr>
              <a:t>SFG proteins arranged by their assigned module. Protein pairs within</a:t>
            </a:r>
          </a:p>
          <a:p>
            <a:pPr algn="l"/>
            <a:r>
              <a:rPr lang="en-US" sz="1800" b="0" i="0" u="none" strike="noStrike" baseline="0" dirty="0">
                <a:latin typeface="HardingText-Regular"/>
              </a:rPr>
              <a:t>the same module (bounded by dashed squares) display a higher correlation</a:t>
            </a:r>
          </a:p>
          <a:p>
            <a:pPr algn="l"/>
            <a:r>
              <a:rPr lang="en-US" sz="1800" b="0" i="0" u="none" strike="noStrike" baseline="0" dirty="0">
                <a:latin typeface="HardingText-Regular"/>
              </a:rPr>
              <a:t>than protein pairs belonging to separate modules. A short functional label was</a:t>
            </a:r>
          </a:p>
          <a:p>
            <a:pPr algn="l"/>
            <a:r>
              <a:rPr lang="en-US" sz="1800" b="0" i="0" u="none" strike="noStrike" baseline="0" dirty="0">
                <a:latin typeface="HardingText-Regular"/>
              </a:rPr>
              <a:t>assigned to each module (‘transcription’, ‘chromatin’, etc.) based on its more</a:t>
            </a:r>
          </a:p>
          <a:p>
            <a:pPr algn="l"/>
            <a:r>
              <a:rPr lang="en-US" sz="1800" b="0" i="0" u="none" strike="noStrike" baseline="0" dirty="0">
                <a:latin typeface="HardingText-Regular"/>
              </a:rPr>
              <a:t>highly enriched GO terms.</a:t>
            </a:r>
          </a:p>
          <a:p>
            <a:pPr algn="l"/>
            <a:endParaRPr lang="en-US" sz="1800" b="0" i="0" u="none" strike="noStrike" baseline="0" dirty="0">
              <a:latin typeface="HardingText-Regular"/>
            </a:endParaRPr>
          </a:p>
          <a:p>
            <a:pPr algn="l"/>
            <a:r>
              <a:rPr lang="en-US" sz="1800" b="0" i="0" u="none" strike="noStrike" baseline="0" dirty="0">
                <a:latin typeface="HardingText-Regular"/>
              </a:rPr>
              <a:t>Most modules in one region have one or more highly overlapping modules in the other</a:t>
            </a:r>
          </a:p>
          <a:p>
            <a:pPr algn="l"/>
            <a:r>
              <a:rPr lang="en-US" sz="1800" b="0" i="0" u="none" strike="noStrike" baseline="0" dirty="0">
                <a:latin typeface="HardingText-Regular"/>
              </a:rPr>
              <a:t>region (number of overlapping proteins shown in white text when −log10(</a:t>
            </a:r>
            <a:r>
              <a:rPr lang="en-US" sz="1800" b="0" i="1" u="none" strike="noStrike" baseline="0" dirty="0">
                <a:latin typeface="HardingText-RegularItalic"/>
              </a:rPr>
              <a:t>P</a:t>
            </a:r>
            <a:r>
              <a:rPr lang="en-US" sz="1800" b="0" i="0" u="none" strike="noStrike" baseline="0" dirty="0">
                <a:latin typeface="HardingText-Regular"/>
              </a:rPr>
              <a:t>) &gt; 14),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6D15BB-9977-8DEF-C763-AFD7B772239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7F953A-ED9C-4F06-B9E1-0FE9B444DB5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6588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F5586E-EA3F-7C2F-D36F-E46974A0A9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4E944F3-CD14-6545-54A5-D717A0564C2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4218BF6-C6F4-E385-0806-15A7D46E6D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Bahnschrift" panose="020B0502040204020203" pitchFamily="34" charset="0"/>
              </a:rPr>
              <a:t>Both age and death avg age includes tolerance of +/- 6 years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latin typeface="Bahnschrift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Bahnschrift" panose="020B0502040204020203" pitchFamily="34" charset="0"/>
              </a:rPr>
              <a:t>15 +/- 3 years of education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BBB8ED-C146-F41C-5793-AFCDB0F5C07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7F953A-ED9C-4F06-B9E1-0FE9B444DB5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7277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39544B-B623-0902-C59D-68F10BD5BD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A916199-282A-7AAC-B4F4-A2385B20E25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4BBB806-F6BD-A279-B7D4-39A41077EA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Bahnschrift" panose="020B0502040204020203" pitchFamily="34" charset="0"/>
              </a:rPr>
              <a:t>Both age and death avg age includes tolerance of +/- 6 years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latin typeface="Bahnschrift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Bahnschrift" panose="020B0502040204020203" pitchFamily="34" charset="0"/>
              </a:rPr>
              <a:t>15 +/- 3 years of education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261DDB-712A-719B-BDD1-298B03CDD67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7F953A-ED9C-4F06-B9E1-0FE9B444DB5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4597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F99DCC-E99E-11E9-6B86-16AAD52597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8D637F4-2D70-818F-0CC9-799BAC17AB8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AF0CB4B-FD06-C976-19EB-DD752A54FC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1800" b="0" i="0" u="none" strike="noStrike" baseline="0" dirty="0">
                <a:latin typeface="HardingText-Regular"/>
              </a:rPr>
              <a:t>Digital 3D reconstruction used for estimating spine density and morphometric</a:t>
            </a:r>
          </a:p>
          <a:p>
            <a:pPr algn="l"/>
            <a:r>
              <a:rPr lang="en-US" sz="1800" b="0" i="0" u="none" strike="noStrike" baseline="0" dirty="0">
                <a:latin typeface="HardingText-Regular"/>
              </a:rPr>
              <a:t>attributes, including head diameter, length and volume, and assigning</a:t>
            </a:r>
          </a:p>
          <a:p>
            <a:pPr algn="l"/>
            <a:r>
              <a:rPr lang="en-US" sz="1800" b="0" i="0" u="none" strike="noStrike" baseline="0" dirty="0">
                <a:latin typeface="HardingText-Regular"/>
              </a:rPr>
              <a:t>subclasses. Blue indicates thin spines, green indicates mushroom spines,</a:t>
            </a:r>
          </a:p>
          <a:p>
            <a:pPr algn="l"/>
            <a:r>
              <a:rPr lang="en-US" sz="1800" b="0" i="0" u="none" strike="noStrike" baseline="0" dirty="0">
                <a:latin typeface="HardingText-Regular"/>
              </a:rPr>
              <a:t>red indicates stubby spines and yellow indicates filopodia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A320B8-C7EA-0486-E872-CF8BF4FEE04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7F953A-ED9C-4F06-B9E1-0FE9B444DB5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53753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57CA4B-CF3F-DD96-A470-884CF71E16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4F7BA43-A137-42A4-0D26-DB770DE2449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AFE8EEA-54DA-9D63-F27D-DE92B9C48E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1800" b="1" i="0" u="none" strike="noStrike" baseline="0" dirty="0">
                <a:latin typeface="HardingText-Bold"/>
              </a:rPr>
              <a:t>a</a:t>
            </a:r>
            <a:r>
              <a:rPr lang="en-US" sz="1800" b="0" i="0" u="none" strike="noStrike" baseline="0" dirty="0">
                <a:latin typeface="HardingText-Regular"/>
              </a:rPr>
              <a:t>, Protein abundance of SFG synaptic module plotted against its dendritic spine</a:t>
            </a:r>
          </a:p>
          <a:p>
            <a:pPr algn="l"/>
            <a:r>
              <a:rPr lang="en-US" sz="1800" b="0" i="0" u="none" strike="noStrike" baseline="0" dirty="0">
                <a:latin typeface="HardingText-Regular"/>
              </a:rPr>
              <a:t>fit. Each dot corresponds to an individual and the red dashed line corresponds</a:t>
            </a:r>
          </a:p>
          <a:p>
            <a:pPr algn="l"/>
            <a:r>
              <a:rPr lang="en-US" sz="1800" b="0" i="0" u="none" strike="noStrike" baseline="0" dirty="0">
                <a:latin typeface="HardingText-Regular"/>
              </a:rPr>
              <a:t>to the linear fit between protein abundance and the dendritic spine fit values of</a:t>
            </a:r>
          </a:p>
          <a:p>
            <a:pPr algn="l"/>
            <a:r>
              <a:rPr lang="en-US" sz="1800" b="0" i="0" u="none" strike="noStrike" baseline="0" dirty="0">
                <a:latin typeface="HardingText-Regular"/>
              </a:rPr>
              <a:t>the individuals.</a:t>
            </a:r>
          </a:p>
          <a:p>
            <a:pPr algn="l"/>
            <a:endParaRPr lang="en-US" sz="1800" b="0" i="0" u="none" strike="noStrike" baseline="0" dirty="0">
              <a:latin typeface="HardingText-Regular"/>
            </a:endParaRPr>
          </a:p>
          <a:p>
            <a:pPr algn="l"/>
            <a:r>
              <a:rPr lang="en-US" sz="1800" b="1" i="0" u="none" strike="noStrike" baseline="0" dirty="0">
                <a:latin typeface="HardingText-Bold"/>
              </a:rPr>
              <a:t>c</a:t>
            </a:r>
            <a:r>
              <a:rPr lang="en-US" sz="1800" b="0" i="0" u="none" strike="noStrike" baseline="0" dirty="0">
                <a:latin typeface="HardingText-Regular"/>
              </a:rPr>
              <a:t>, Partial contribution of each attribute</a:t>
            </a:r>
          </a:p>
          <a:p>
            <a:pPr algn="l"/>
            <a:r>
              <a:rPr lang="en-US" sz="1800" b="0" i="0" u="none" strike="noStrike" baseline="0" dirty="0">
                <a:latin typeface="HardingText-Regular"/>
              </a:rPr>
              <a:t>toward the dendritic spine fit.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FF6745-5D88-69BB-C58A-8333FB2DE90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7F953A-ED9C-4F06-B9E1-0FE9B444DB5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919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3D3722-68F8-A44F-A31E-6942F16531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D12E10A-2DBC-A223-1141-7CB274BF4C5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C193779-6EA1-489D-8887-4893FD5993D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1800" b="0" i="0" u="none" strike="noStrike" baseline="0" dirty="0">
                <a:latin typeface="HardingText-Regular"/>
              </a:rPr>
              <a:t>Functional connectivity (with confounds</a:t>
            </a:r>
          </a:p>
          <a:p>
            <a:pPr algn="l"/>
            <a:r>
              <a:rPr lang="en-US" sz="1800" b="0" i="0" u="none" strike="noStrike" baseline="0" dirty="0">
                <a:latin typeface="HardingText-Regular"/>
              </a:rPr>
              <a:t>regressed out) fitted by the dendritic spine component of SFG and ITG synaptic</a:t>
            </a:r>
          </a:p>
          <a:p>
            <a:pPr algn="l"/>
            <a:r>
              <a:rPr lang="en-US" sz="1800" b="0" i="0" u="none" strike="noStrike" baseline="0" dirty="0">
                <a:latin typeface="HardingText-Regular"/>
              </a:rPr>
              <a:t>protein modules. Each red dot corresponds to the functional connectivity</a:t>
            </a:r>
          </a:p>
          <a:p>
            <a:pPr algn="l"/>
            <a:r>
              <a:rPr lang="en-US" sz="1800" b="0" i="0" u="none" strike="noStrike" baseline="0" dirty="0">
                <a:latin typeface="HardingText-Regular"/>
              </a:rPr>
              <a:t>value of an individual with the red line visualizing how far it is from the fitted</a:t>
            </a:r>
          </a:p>
          <a:p>
            <a:pPr algn="l"/>
            <a:r>
              <a:rPr lang="en-US" sz="1800" b="0" i="0" u="none" strike="noStrike" baseline="0" dirty="0">
                <a:latin typeface="HardingText-Regular"/>
              </a:rPr>
              <a:t>surface. The large curvature indicates a strong interaction effect of the modules</a:t>
            </a:r>
          </a:p>
          <a:p>
            <a:pPr algn="l"/>
            <a:r>
              <a:rPr lang="en-US" sz="1800" b="0" i="0" u="none" strike="noStrike" baseline="0" dirty="0">
                <a:latin typeface="HardingText-Regular"/>
              </a:rPr>
              <a:t>on functional connectivity</a:t>
            </a:r>
          </a:p>
          <a:p>
            <a:pPr algn="l"/>
            <a:endParaRPr lang="en-US" sz="1800" b="0" i="0" u="none" strike="noStrike" baseline="0" dirty="0">
              <a:latin typeface="HardingText-Regular"/>
            </a:endParaRPr>
          </a:p>
          <a:p>
            <a:r>
              <a:rPr lang="en-US" dirty="0"/>
              <a:t>The Histograms: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X-axis: Represents -log10(P) values of the associations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Y-axis: Shows the number of edges (connections) at each association strength level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shape represents the distribution of association strengths across all brain region pairs tested</a:t>
            </a:r>
          </a:p>
          <a:p>
            <a:r>
              <a:rPr lang="en-US" dirty="0"/>
              <a:t>The Red Vertical Line: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Represents the -log10(P) value for the SFG-ITG connection specifically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In Fig 5e (functional connectivity): P = 0.0174 (-log10(P) ≈ 1.76)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In Fig 5g (structural covariation): P = 0.0034 (-log10(P) ≈ 2.47)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line serves as a reference point to show how many other connections had stronger (to the right) or weaker (to the left) associations</a:t>
            </a:r>
          </a:p>
          <a:p>
            <a:r>
              <a:rPr lang="en-US" dirty="0"/>
              <a:t>The scattered dots above show the actual connections: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Each dot represents a specific region-pair connection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Their x-position aligns with their association strength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Red dots = connections involving SFG or ITG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Yellow dots = connections between other regions</a:t>
            </a:r>
          </a:p>
          <a:p>
            <a:pPr algn="l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6F5EDF-C993-E1F1-50CC-7D97BF21704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7F953A-ED9C-4F06-B9E1-0FE9B444DB5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13811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4A451A-1269-CD68-E965-378B1F7EE7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45B8386-4C50-E126-FB6E-C795C2456E9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38C6A54-CF2E-5F56-E2D4-0782A87711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Bahnschrift" panose="020B0502040204020203" pitchFamily="34" charset="0"/>
              </a:rPr>
              <a:t>Both age and death avg age includes tolerance of +/- 6 years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latin typeface="Bahnschrift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Bahnschrift" panose="020B0502040204020203" pitchFamily="34" charset="0"/>
              </a:rPr>
              <a:t>15 +/- 3 years of education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A2E4BD-C21F-B5A2-E1D4-A22ECD97D56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7F953A-ED9C-4F06-B9E1-0FE9B444DB5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58507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132DCD-87A2-E23B-DB99-590AA90D31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4128617-BE75-BFEF-1127-618F29AC02C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D987610-8258-ADD5-D088-B1FB62234E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Shows how well dendritic spine attributes predict protein abundance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X-axis: R² values of these "dendritic spine fits"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Y-axis: Number of proteins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Shows distributions for both SFG (green) and ITG (blue)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Key finding: 99% of proteins had R² &gt; 0.1, meaning spine morphology explains some variation in most proteins</a:t>
            </a:r>
          </a:p>
          <a:p>
            <a:r>
              <a:rPr lang="en-US" sz="2800" dirty="0"/>
              <a:t>Figure 6b &amp; 6d: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Show protein clusters based on how they relate to spine attributes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Each cluster is labeled with its main function based on GO terms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The -log10(P) values indicate how significantly these clusters overlap with proteins associated with functional connectivity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6b shows SFG clusters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6d shows ITG clusters</a:t>
            </a:r>
          </a:p>
          <a:p>
            <a:r>
              <a:rPr lang="en-US" sz="2800" dirty="0"/>
              <a:t>Figure 6c: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Shows which spine attributes were most important for each cluster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Y-axis lists all spine measurements (density, length, head diameter, volume for each spine type)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Color intensity shows the partial R² - how much each attribute contributed to predicting protein levels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Shows this for both SFG (green) and ITG (blue)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Reveals different clusters of proteins are predicted by different spine attributes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/>
              <a:t>The patterns were aligned between regions using Hungarian clustering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9A61C0-091A-A7BF-06A1-1188D6C21B7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7F953A-ED9C-4F06-B9E1-0FE9B444DB5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57499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93F22E-FD0B-9364-ED25-BBFFF45E44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3818022-2301-8CC2-2BAA-1B2B3F7794F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B12772D-9793-6099-5347-3AF3666F42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Bahnschrift" panose="020B0502040204020203" pitchFamily="34" charset="0"/>
              </a:rPr>
              <a:t>Both age and death avg age includes tolerance of +/- 6 years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latin typeface="Bahnschrift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Bahnschrift" panose="020B0502040204020203" pitchFamily="34" charset="0"/>
              </a:rPr>
              <a:t>15 +/- 3 years of education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FBF441-CB00-BB41-1E2A-B627A1A7BA0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7F953A-ED9C-4F06-B9E1-0FE9B444DB5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6331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B93EB7-AD84-A178-E999-3B2D432A2F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8E769DD-F332-4812-BDC8-83702DFD89A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87C1A19-8A3E-4D37-610E-AECE67314E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404040"/>
                </a:solidFill>
                <a:effectLst/>
                <a:latin typeface="Raleway" panose="020F0502020204030204" pitchFamily="2" charset="0"/>
              </a:rPr>
              <a:t> Catholic nuns, priests, and brothers aged 65 years and older from across the United States</a:t>
            </a:r>
            <a:endParaRPr lang="en-US" sz="1200" dirty="0">
              <a:latin typeface="Bahnschrift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latin typeface="Bahnschrift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Bahnschrift" panose="020B0502040204020203" pitchFamily="34" charset="0"/>
              </a:rPr>
              <a:t>Rush University</a:t>
            </a:r>
          </a:p>
          <a:p>
            <a:r>
              <a:rPr lang="en-US" dirty="0"/>
              <a:t>https://www.rushu.rush.edu/research-rush-university/departmental-research/rush-alzheimers-disease-center/rush-alzheimers-disease-center-research/epidemiologic-research/religious-orders-study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872489-D233-F343-EAD4-AFA23DEAFA0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7F953A-ED9C-4F06-B9E1-0FE9B444DB5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7675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57744C-E7D4-6D45-AAD4-05946878EA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CAE6F7C-EE5A-5782-9D7C-22FA9FEA815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41DB8BF-7531-DBBD-845A-F88EB35302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Bahnschrift" panose="020B0502040204020203" pitchFamily="34" charset="0"/>
              </a:rPr>
              <a:t>Both age and death avg age includes tolerance of +/- 6 years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latin typeface="Bahnschrift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Bahnschrift" panose="020B0502040204020203" pitchFamily="34" charset="0"/>
              </a:rPr>
              <a:t>15 +/- 3 years of education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422E40-4BC6-9863-7E80-67066BBEE3D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7F953A-ED9C-4F06-B9E1-0FE9B444DB5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57800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548BF1-16DC-DE2A-CB58-EC6F13117C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CD500D4-42F8-3AD7-FC50-9668284BA05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1D05AC9-3634-067F-950B-8118C834FC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relationship between BOLD and neural activity is complex, with several leading interpretations:</a:t>
            </a:r>
          </a:p>
          <a:p>
            <a:pPr>
              <a:buFont typeface="+mj-lt"/>
              <a:buAutoNum type="arabicPeriod"/>
            </a:pPr>
            <a:r>
              <a:rPr lang="en-US" dirty="0"/>
              <a:t>Local Field Potentials (LFPs):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Many studies suggest BOLD correlates strongly with LFPs, particularly in the gamma band (30-80 Hz)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This correlation is often stronger than with action potentials/spikes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relationship makes sense mechanistically since LFPs reflect integrated synaptic activity in a local area, which drives metabolic demand</a:t>
            </a:r>
          </a:p>
          <a:p>
            <a:pPr>
              <a:buFont typeface="+mj-lt"/>
              <a:buAutoNum type="arabicPeriod" startAt="2"/>
            </a:pPr>
            <a:r>
              <a:rPr lang="en-US" dirty="0"/>
              <a:t>Input/Synaptic Activity: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BOLD may primarily reflect incoming synaptic activity rather than output spiking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This includes both excitatory and inhibitory postsynaptic potentials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energetic costs of synaptic transmission drive blood flow changes</a:t>
            </a:r>
          </a:p>
          <a:p>
            <a:pPr>
              <a:buFont typeface="+mj-lt"/>
              <a:buAutoNum type="arabicPeriod" startAt="3"/>
            </a:pPr>
            <a:r>
              <a:rPr lang="en-US" dirty="0"/>
              <a:t>Neurometabolic Coupling: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BOLD reflects local changes in blood oxygenation and flow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These changes occur in response to increased metabolic demands from neural activity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There's a complex cascade: neural activity → metabolic demand → vasodilation → blood flow changes → BOLD signal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64524B-FA7B-5989-A3A6-BB32C883271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7F953A-ED9C-4F06-B9E1-0FE9B444DB5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1103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08E3AE-8888-4773-CF81-77D8F6C34E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7B9597B-B7CA-0B39-8DFB-BC4903F4678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C5F3C86-FDA0-DCF5-5E4D-2DA4848E56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solidFill>
                  <a:srgbClr val="404040"/>
                </a:solidFill>
                <a:effectLst/>
                <a:latin typeface="Raleway" panose="020F0502020204030204" pitchFamily="2" charset="0"/>
              </a:rPr>
              <a:t> Catholic nuns, priests, and brothers aged 65 years and older from across the United States</a:t>
            </a:r>
            <a:endParaRPr lang="en-US" sz="1200" dirty="0">
              <a:latin typeface="Bahnschrift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latin typeface="Bahnschrift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Bahnschrift" panose="020B0502040204020203" pitchFamily="34" charset="0"/>
              </a:rPr>
              <a:t>Rush University</a:t>
            </a:r>
          </a:p>
          <a:p>
            <a:r>
              <a:rPr lang="en-US" dirty="0"/>
              <a:t>https://www.rushu.rush.edu/research-rush-university/departmental-research/rush-alzheimers-disease-center/rush-alzheimers-disease-center-research/epidemiologic-research/religious-orders-study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75CFC6-5166-2D21-1A63-EE5C6D8FE41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7F953A-ED9C-4F06-B9E1-0FE9B444DB5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9079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A6CF4E-9596-B766-BB75-752BECAA6B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CA3D07D-56D0-40F1-A8D6-C03DCE39ACA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40597C5-8CF3-1BF9-58F3-8458E9047A3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Bahnschrift" panose="020B0502040204020203" pitchFamily="34" charset="0"/>
              </a:rPr>
              <a:t>Both age and death avg age includes tolerance of +/- 6 years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latin typeface="Bahnschrift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Bahnschrift" panose="020B0502040204020203" pitchFamily="34" charset="0"/>
              </a:rPr>
              <a:t>15 +/- 3 years of education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BC101-3FC5-2FB3-E865-72CD5FEC370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7F953A-ED9C-4F06-B9E1-0FE9B444DB5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7322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D2FC49-C871-95AF-5359-7E2A0EB5EB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FC5C8BF-EA73-3291-652E-FA22FBC641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4D707C1-9DEF-F4D9-0FFE-B73DED1E9E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Bahnschrift" panose="020B0502040204020203" pitchFamily="34" charset="0"/>
              </a:rPr>
              <a:t>Both age and death avg age includes tolerance of +/- 6 years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latin typeface="Bahnschrift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Bahnschrift" panose="020B0502040204020203" pitchFamily="34" charset="0"/>
              </a:rPr>
              <a:t>15 +/- 3 years of education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7DD1E0-5B3E-4C77-5F0E-AEC6B99FA5A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7F953A-ED9C-4F06-B9E1-0FE9B444DB5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8121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B20563-4B6C-261E-CD7A-80E0FF9A5D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59FCA56-5F12-112D-5451-1F8AA4ED41D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3200E1-4C7F-C390-FBD9-64B8190AAA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Bahnschrift" panose="020B0502040204020203" pitchFamily="34" charset="0"/>
              </a:rPr>
              <a:t>Both age and death avg age includes tolerance of +/- 6 years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latin typeface="Bahnschrift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Bahnschrift" panose="020B0502040204020203" pitchFamily="34" charset="0"/>
              </a:rPr>
              <a:t>15 +/- 3 years of education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82C6D7-B9C9-5885-2161-72B0C7B1D73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7F953A-ED9C-4F06-B9E1-0FE9B444DB5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852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C49738-E56C-2307-D370-CA9C243695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1AA10F9-9D68-118D-7E9B-6F9F7D73C8F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35F0773-09EA-37C0-A571-3796E6BC1E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Bahnschrift" panose="020B0502040204020203" pitchFamily="34" charset="0"/>
              </a:rPr>
              <a:t>Both age and death avg age includes tolerance of +/- 6 years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latin typeface="Bahnschrift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Bahnschrift" panose="020B0502040204020203" pitchFamily="34" charset="0"/>
              </a:rPr>
              <a:t>15 +/- 3 years of education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A2FA13-352B-D584-2619-8DBC7492C45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7F953A-ED9C-4F06-B9E1-0FE9B444DB5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3229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7BFBBC-6568-F1DA-0B07-0C0F8EDA19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6E8FBFC-E8A5-6174-F13D-F0D068E34F1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7086D2A-E5E4-C545-BBFB-0F85C89A6CC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Bahnschrift" panose="020B0502040204020203" pitchFamily="34" charset="0"/>
              </a:rPr>
              <a:t>Both age and death avg age includes tolerance of +/- 6 years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latin typeface="Bahnschrift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Bahnschrift" panose="020B0502040204020203" pitchFamily="34" charset="0"/>
              </a:rPr>
              <a:t>15 +/- 3 years of education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D4C6C7-B4F9-688C-2F2F-6210D7730F9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7F953A-ED9C-4F06-B9E1-0FE9B444DB5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2823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7151E3-998D-1218-D4AA-D65B49CA1A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70031FD-8E3F-330B-CA49-BAC25E28EF3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F626E2D-953F-453B-D407-2E00583329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Bahnschrift" panose="020B0502040204020203" pitchFamily="34" charset="0"/>
              </a:rPr>
              <a:t>Molecular measurements were then used to predict functional connectivity and structural covariance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88605C-3BA7-762E-3385-E77C007871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7F953A-ED9C-4F06-B9E1-0FE9B444DB5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0891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507EA-B1AA-6F96-9AF1-B55C3A9C1D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0D3979-4109-9CB7-3340-56D7FE38C7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45E26B-D68E-8D32-DD99-31BF4A254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6262E-880F-46DA-B9FF-20FA66BB6E68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2184DB-7517-7590-99FB-F69DFD1FF1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4A2EB9-2C5C-8A12-0830-663B0985F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1170-BC92-4D1E-9E4C-EB76327817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633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19AFC-14C7-8602-FA72-96AB122651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72BEBD-D809-4223-DEDE-1EF01F3D9D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9225B7-B4E2-5E1A-5ED9-7D4475977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6262E-880F-46DA-B9FF-20FA66BB6E68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2BC31D-D982-16A3-2113-FBC053D2D4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DAE0A9-5020-EF9C-58B1-7A2F6859E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1170-BC92-4D1E-9E4C-EB76327817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134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B1A981D-D56F-07F5-E5E2-DA37AACEB3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584659-38E1-0520-C4B9-00E0A9112C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B23469-3327-05D5-50CD-DDD4BB0A7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6262E-880F-46DA-B9FF-20FA66BB6E68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64F3F5-7B46-C4F9-49BE-BCD634DB7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A9A2FE-EA70-292B-E2F9-0EF0862F60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1170-BC92-4D1E-9E4C-EB76327817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800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B16BA1-8BD6-04FB-73AC-5D09BC53E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E813F6-F78E-9E54-F584-CDC45319A3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B98492-3052-9A7E-8477-3062095900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6262E-880F-46DA-B9FF-20FA66BB6E68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E79609-E537-0F9E-CD2E-57F298B89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5E0E1E-59BE-8314-3784-1D2219096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1170-BC92-4D1E-9E4C-EB76327817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9798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B26AF-CF11-8856-790C-8E3FB74CD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0AA328-4677-6C46-3B82-B62B3DC065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404BF-FDED-341F-C479-863BA12A0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6262E-880F-46DA-B9FF-20FA66BB6E68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6B815F-C665-C09C-E31C-D3DB059643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F4AD7B-91B8-B208-37DF-D0FE293FB1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1170-BC92-4D1E-9E4C-EB76327817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912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9091A6-5B2B-6038-E33D-37D078E673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980054-33D6-689E-8D64-EEE7BCA85E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13D2A4-2023-8BF7-70CC-6AE45A407E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44A410-C2EB-DBD1-D580-3F25032CC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6262E-880F-46DA-B9FF-20FA66BB6E68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A61026-F671-655D-AB0E-6507E7F7F8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090275-A277-B198-73DF-25D51DBDC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1170-BC92-4D1E-9E4C-EB76327817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0791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F536A-D7FA-9FFA-BA28-327DBDB89D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38D341-07FB-8C68-F3D2-151B086813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36D4BF-4FAA-0921-6124-D58F4C977B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1330F0A-1439-701B-9766-AAC80947A3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1FC90F-2456-CC31-5500-D283DC7ADF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E76D15-2E01-3E6D-68F6-55BFC42529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6262E-880F-46DA-B9FF-20FA66BB6E68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235DED-368B-3FA8-D886-421CA3BFB6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9188F1F-196D-5665-8140-5844469A3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1170-BC92-4D1E-9E4C-EB76327817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1940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4D9A6E-3814-B108-4997-E813D04BB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B5CFAD-B8A4-3E27-F05B-D7AF3ECEB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6262E-880F-46DA-B9FF-20FA66BB6E68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50D2D7-0FB8-4CE9-FE6A-1B0EC81FD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B797B5-4F79-B5C6-5A76-7EEF913F3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1170-BC92-4D1E-9E4C-EB76327817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0239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7487950-CC92-CB8F-3DCB-0DE8576C8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6262E-880F-46DA-B9FF-20FA66BB6E68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DAC227A-F814-312D-CE44-DE6F13260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D7D47D-9A8A-E131-9DBE-9447922493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1170-BC92-4D1E-9E4C-EB76327817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4438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C0318A-197B-C1C4-4AF8-75EF2D3A6A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D889B1-4354-C588-4ED5-2132AE2A46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400614-2687-64A4-7BA6-B621B3363A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430C61-BE64-9A1E-7715-C1806E28E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6262E-880F-46DA-B9FF-20FA66BB6E68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2DB360-1DC2-254D-0E02-6D8CA430A3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9E91D6-C5A6-6373-708D-8DE26430D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1170-BC92-4D1E-9E4C-EB76327817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4450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6D407-727C-57B8-F642-1C0A717C1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628675-4EB8-A006-E821-0731148E01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B6AFC8-062B-3A85-5EA9-3F774888F4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3F0AC9-0D2D-03E8-092A-541C5A665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6262E-880F-46DA-B9FF-20FA66BB6E68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4BF365-E340-0C09-DA68-C86BAA8FBA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9DBFFF-46D1-C78F-DF81-FAC01AD70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A1170-BC92-4D1E-9E4C-EB76327817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7497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12C0F2F-30FD-EB69-6A9A-774621AB70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DF58FA-C8C6-FE32-6DEF-324CD65010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EFE117-5160-91C3-95B0-C06D3EA674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106262E-880F-46DA-B9FF-20FA66BB6E68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F13800-64A2-9D56-BBD2-65D435C84D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6E9056-A66E-FEEA-04E1-D9DCBE5683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03A1170-BC92-4D1E-9E4C-EB76327817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4716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366E3-FCA0-B665-106E-4362E144B7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6877" y="1214438"/>
            <a:ext cx="11758246" cy="2387600"/>
          </a:xfrm>
        </p:spPr>
        <p:txBody>
          <a:bodyPr>
            <a:noAutofit/>
          </a:bodyPr>
          <a:lstStyle/>
          <a:p>
            <a:r>
              <a:rPr lang="en-US" sz="4000" dirty="0">
                <a:latin typeface="Bahnschrift" panose="020B0502040204020203" pitchFamily="34" charset="0"/>
              </a:rPr>
              <a:t>Integration across biophysical scales</a:t>
            </a:r>
            <a:br>
              <a:rPr lang="en-US" sz="4000" dirty="0">
                <a:latin typeface="Bahnschrift" panose="020B0502040204020203" pitchFamily="34" charset="0"/>
              </a:rPr>
            </a:br>
            <a:r>
              <a:rPr lang="en-US" sz="4000" dirty="0">
                <a:latin typeface="Bahnschrift" panose="020B0502040204020203" pitchFamily="34" charset="0"/>
              </a:rPr>
              <a:t>identifies molecular and cellular </a:t>
            </a:r>
            <a:br>
              <a:rPr lang="en-US" sz="4000" dirty="0">
                <a:latin typeface="Bahnschrift" panose="020B0502040204020203" pitchFamily="34" charset="0"/>
              </a:rPr>
            </a:br>
            <a:r>
              <a:rPr lang="en-US" sz="4000" dirty="0">
                <a:latin typeface="Bahnschrift" panose="020B0502040204020203" pitchFamily="34" charset="0"/>
              </a:rPr>
              <a:t>correlates of person-to-person </a:t>
            </a:r>
            <a:br>
              <a:rPr lang="en-US" sz="4000" dirty="0">
                <a:latin typeface="Bahnschrift" panose="020B0502040204020203" pitchFamily="34" charset="0"/>
              </a:rPr>
            </a:br>
            <a:r>
              <a:rPr lang="en-US" sz="4000" dirty="0">
                <a:latin typeface="Bahnschrift" panose="020B0502040204020203" pitchFamily="34" charset="0"/>
              </a:rPr>
              <a:t>variability in human brain connectivity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696E1C-0F63-4A87-319A-94F61AF76E9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Bahnschrift" panose="020B0502040204020203" pitchFamily="34" charset="0"/>
              </a:rPr>
              <a:t>Ng et al.</a:t>
            </a:r>
          </a:p>
          <a:p>
            <a:r>
              <a:rPr lang="en-US" dirty="0">
                <a:latin typeface="Bahnschrift" panose="020B0502040204020203" pitchFamily="34" charset="0"/>
              </a:rPr>
              <a:t>Nature Neuroscience – October 2024</a:t>
            </a:r>
          </a:p>
        </p:txBody>
      </p:sp>
    </p:spTree>
    <p:extLst>
      <p:ext uri="{BB962C8B-B14F-4D97-AF65-F5344CB8AC3E}">
        <p14:creationId xmlns:p14="http://schemas.microsoft.com/office/powerpoint/2010/main" val="485799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38382D-75D7-026B-5E69-FA84CB7288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0A1987FF-D7A0-CCC2-4798-3A25044C82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62684" y="56679"/>
            <a:ext cx="8866631" cy="6744641"/>
          </a:xfr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A6AB768-EE28-DD0C-F697-F3D1A47B1A26}"/>
              </a:ext>
            </a:extLst>
          </p:cNvPr>
          <p:cNvSpPr txBox="1"/>
          <p:nvPr/>
        </p:nvSpPr>
        <p:spPr>
          <a:xfrm>
            <a:off x="246185" y="6047818"/>
            <a:ext cx="171156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latin typeface="Bahnschrift" panose="020B0502040204020203" pitchFamily="34" charset="0"/>
              </a:rPr>
              <a:t>Fig. 2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998098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E430E6-E5B7-A803-BE0D-A85F350A27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5F20E3-97D4-ECB6-C09D-3AFE5E9F3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ahnschrift" panose="020B0502040204020203" pitchFamily="34" charset="0"/>
              </a:rPr>
              <a:t>Molecular Systems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16CB5A-72B3-9DEC-7AAB-2EB6B2C670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8874762" cy="4351338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Bahnschrift" panose="020B0502040204020203" pitchFamily="34" charset="0"/>
              </a:rPr>
              <a:t>7,788 proteins were measured using TMT-MS.</a:t>
            </a:r>
          </a:p>
          <a:p>
            <a:r>
              <a:rPr lang="en-US" sz="2400" dirty="0">
                <a:latin typeface="Bahnschrift" panose="020B0502040204020203" pitchFamily="34" charset="0"/>
              </a:rPr>
              <a:t>Then clustered into co-abundance modules using SpeakEasy2</a:t>
            </a:r>
          </a:p>
          <a:p>
            <a:r>
              <a:rPr lang="en-US" sz="2400" dirty="0">
                <a:latin typeface="Bahnschrift" panose="020B0502040204020203" pitchFamily="34" charset="0"/>
              </a:rPr>
              <a:t>The protein covariance matrices were labeled based on highly-enriched Gene Ontology terms.</a:t>
            </a:r>
          </a:p>
        </p:txBody>
      </p:sp>
    </p:spTree>
    <p:extLst>
      <p:ext uri="{BB962C8B-B14F-4D97-AF65-F5344CB8AC3E}">
        <p14:creationId xmlns:p14="http://schemas.microsoft.com/office/powerpoint/2010/main" val="2876267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212409-569E-B4A7-E49F-964399C05F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7E43447-3EEC-42C0-410B-9EDF939434E6}"/>
              </a:ext>
            </a:extLst>
          </p:cNvPr>
          <p:cNvSpPr txBox="1"/>
          <p:nvPr/>
        </p:nvSpPr>
        <p:spPr>
          <a:xfrm>
            <a:off x="246185" y="6047818"/>
            <a:ext cx="171156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latin typeface="Bahnschrift" panose="020B0502040204020203" pitchFamily="34" charset="0"/>
              </a:rPr>
              <a:t>Fig. 3</a:t>
            </a:r>
            <a:endParaRPr lang="en-US" sz="3600" dirty="0"/>
          </a:p>
        </p:txBody>
      </p:sp>
      <p:pic>
        <p:nvPicPr>
          <p:cNvPr id="6" name="Content Placeholder 2">
            <a:extLst>
              <a:ext uri="{FF2B5EF4-FFF2-40B4-BE49-F238E27FC236}">
                <a16:creationId xmlns:a16="http://schemas.microsoft.com/office/drawing/2014/main" id="{AA98E152-8924-2ED0-2681-8D121AD32F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17467" y="0"/>
            <a:ext cx="7157064" cy="6846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333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1F345D-B0B0-20B8-FBDE-FEB8133E80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BD450-701F-FE8A-65CA-F9C1CE377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Bahnschrift" panose="020B0502040204020203" pitchFamily="34" charset="0"/>
              </a:rPr>
              <a:t>FC Prediction Using Synaptic Expression Module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E5E003-5961-471B-EB6F-E64E19047D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825625"/>
            <a:ext cx="10369063" cy="4351338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Bahnschrift" panose="020B0502040204020203" pitchFamily="34" charset="0"/>
              </a:rPr>
              <a:t>SFG-ITG connectivity was not associated with synaptic expression modules (P = 0.0532)</a:t>
            </a:r>
          </a:p>
          <a:p>
            <a:r>
              <a:rPr lang="en-US" sz="2400" dirty="0">
                <a:latin typeface="Bahnschrift" panose="020B0502040204020203" pitchFamily="34" charset="0"/>
              </a:rPr>
              <a:t>Nor were any individual proteins significantly predictive.</a:t>
            </a:r>
          </a:p>
          <a:p>
            <a:r>
              <a:rPr lang="en-US" sz="2400" dirty="0">
                <a:latin typeface="Bahnschrift" panose="020B0502040204020203" pitchFamily="34" charset="0"/>
              </a:rPr>
              <a:t>However, adding cellular context helped… </a:t>
            </a:r>
          </a:p>
        </p:txBody>
      </p:sp>
    </p:spTree>
    <p:extLst>
      <p:ext uri="{BB962C8B-B14F-4D97-AF65-F5344CB8AC3E}">
        <p14:creationId xmlns:p14="http://schemas.microsoft.com/office/powerpoint/2010/main" val="1994688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F7E3D4-18A9-A08C-6BB5-B0E866EF39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1895FF-18E8-5DE0-59A1-4601D06C4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ahnschrift" panose="020B0502040204020203" pitchFamily="34" charset="0"/>
              </a:rPr>
              <a:t>Dendritic Spine Morphology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25E997-D2D8-0C8F-38FA-9DFFDFE5D2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825625"/>
            <a:ext cx="10369063" cy="4351338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Bahnschrift" panose="020B0502040204020203" pitchFamily="34" charset="0"/>
              </a:rPr>
              <a:t>Dendritic spines are protrusions along neuronal dendrites.</a:t>
            </a:r>
          </a:p>
          <a:p>
            <a:r>
              <a:rPr lang="en-US" sz="2400" dirty="0">
                <a:latin typeface="Bahnschrift" panose="020B0502040204020203" pitchFamily="34" charset="0"/>
              </a:rPr>
              <a:t>Support the majority of excitatory synapses.</a:t>
            </a:r>
          </a:p>
          <a:p>
            <a:r>
              <a:rPr lang="en-US" sz="2400" dirty="0">
                <a:latin typeface="Bahnschrift" panose="020B0502040204020203" pitchFamily="34" charset="0"/>
              </a:rPr>
              <a:t>Thin, mushroom, stubby and filopodia.</a:t>
            </a:r>
          </a:p>
        </p:txBody>
      </p:sp>
    </p:spTree>
    <p:extLst>
      <p:ext uri="{BB962C8B-B14F-4D97-AF65-F5344CB8AC3E}">
        <p14:creationId xmlns:p14="http://schemas.microsoft.com/office/powerpoint/2010/main" val="555889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09CDA0-194D-BAE3-E52A-F2A4956D37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115C079E-9813-2764-7851-72D50DEF51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32111" y="295932"/>
            <a:ext cx="8376262" cy="13040855"/>
          </a:xfr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679AFE6-D6DF-2E60-16E2-1B78C1D74974}"/>
              </a:ext>
            </a:extLst>
          </p:cNvPr>
          <p:cNvSpPr txBox="1"/>
          <p:nvPr/>
        </p:nvSpPr>
        <p:spPr>
          <a:xfrm>
            <a:off x="246185" y="6047818"/>
            <a:ext cx="171156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latin typeface="Bahnschrift" panose="020B0502040204020203" pitchFamily="34" charset="0"/>
              </a:rPr>
              <a:t>Fig. 4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708516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112E-17 0 L 0.00625 -0.97454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3" y="-4872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D21DF9-8386-4D22-A62B-F824DE59C8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F676B9C4-F96D-3A28-DA73-BC11891632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3282"/>
          <a:stretch/>
        </p:blipFill>
        <p:spPr>
          <a:xfrm>
            <a:off x="1832111" y="2384815"/>
            <a:ext cx="8261962" cy="2130035"/>
          </a:xfr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3B8C374-92D1-EC1A-7DFD-06104A3EBA4D}"/>
              </a:ext>
            </a:extLst>
          </p:cNvPr>
          <p:cNvSpPr txBox="1"/>
          <p:nvPr/>
        </p:nvSpPr>
        <p:spPr>
          <a:xfrm>
            <a:off x="246185" y="6047818"/>
            <a:ext cx="171156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latin typeface="Bahnschrift" panose="020B0502040204020203" pitchFamily="34" charset="0"/>
              </a:rPr>
              <a:t>Fig. 5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160747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7.40741E-7 L 0.00625 -0.97454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3" y="-4872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923FED-72E0-3A3B-5562-CE2B119701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60E47816-6A51-2515-0635-DA483DCE44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958" b="-913"/>
          <a:stretch/>
        </p:blipFill>
        <p:spPr>
          <a:xfrm>
            <a:off x="1832111" y="481012"/>
            <a:ext cx="8261962" cy="5895975"/>
          </a:xfr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35E08B7-3468-BEAE-A1A7-6AB19D62BF25}"/>
              </a:ext>
            </a:extLst>
          </p:cNvPr>
          <p:cNvSpPr txBox="1"/>
          <p:nvPr/>
        </p:nvSpPr>
        <p:spPr>
          <a:xfrm>
            <a:off x="246185" y="6047818"/>
            <a:ext cx="171156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latin typeface="Bahnschrift" panose="020B0502040204020203" pitchFamily="34" charset="0"/>
              </a:rPr>
              <a:t>Fig. 5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556862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0 L 0.00625 -0.97454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3" y="-4872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3D9271-B5E1-872D-F1F5-D5EA36CCE8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25B9B1-DF4A-5385-9DDA-9AC6E048B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ahnschrift" panose="020B0502040204020203" pitchFamily="34" charset="0"/>
              </a:rPr>
              <a:t>Protein Modules covary with FC (maybe)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EDDDBD-8048-8E6A-1177-CB1090FB2A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825625"/>
            <a:ext cx="10369063" cy="4351338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Bahnschrift" panose="020B0502040204020203" pitchFamily="34" charset="0"/>
              </a:rPr>
              <a:t>Protein modules were reasonably predictive of ITG-SFG connectivity</a:t>
            </a:r>
          </a:p>
          <a:p>
            <a:r>
              <a:rPr lang="en-US" sz="2400" dirty="0">
                <a:latin typeface="Bahnschrift" panose="020B0502040204020203" pitchFamily="34" charset="0"/>
              </a:rPr>
              <a:t>They were not generalizable to connectivity across the brain.</a:t>
            </a:r>
          </a:p>
        </p:txBody>
      </p:sp>
    </p:spTree>
    <p:extLst>
      <p:ext uri="{BB962C8B-B14F-4D97-AF65-F5344CB8AC3E}">
        <p14:creationId xmlns:p14="http://schemas.microsoft.com/office/powerpoint/2010/main" val="282521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CA6701-188D-8F86-6D81-A17FC00063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EF996FE-FCC5-D2D3-EB96-A785CF14A002}"/>
              </a:ext>
            </a:extLst>
          </p:cNvPr>
          <p:cNvSpPr txBox="1"/>
          <p:nvPr/>
        </p:nvSpPr>
        <p:spPr>
          <a:xfrm>
            <a:off x="246185" y="6047818"/>
            <a:ext cx="171156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latin typeface="Bahnschrift" panose="020B0502040204020203" pitchFamily="34" charset="0"/>
              </a:rPr>
              <a:t>Fig. 6</a:t>
            </a:r>
            <a:endParaRPr lang="en-US" sz="3600" dirty="0"/>
          </a:p>
        </p:txBody>
      </p:sp>
      <p:pic>
        <p:nvPicPr>
          <p:cNvPr id="7" name="Content Placeholder 6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9F9E6015-0DA2-E6F6-F8F5-3F09410831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805666"/>
            <a:ext cx="10515600" cy="4153363"/>
          </a:xfrm>
        </p:spPr>
      </p:pic>
    </p:spTree>
    <p:extLst>
      <p:ext uri="{BB962C8B-B14F-4D97-AF65-F5344CB8AC3E}">
        <p14:creationId xmlns:p14="http://schemas.microsoft.com/office/powerpoint/2010/main" val="1424659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00165-242B-BEB5-CED6-02A977B9B9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ahnschrift" panose="020B0502040204020203" pitchFamily="34" charset="0"/>
              </a:rPr>
              <a:t>Research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8BF31A-B214-66AF-069C-42E49A9B0A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825625"/>
            <a:ext cx="8822637" cy="4351338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Bahnschrift" panose="020B0502040204020203" pitchFamily="34" charset="0"/>
              </a:rPr>
              <a:t>How do molecular processes relate to brain-scale connectivity (in humans)?</a:t>
            </a:r>
          </a:p>
          <a:p>
            <a:endParaRPr lang="en-US" sz="2400"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5591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C1A382-32A1-ABBB-8E5A-3E1B2BE9E0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F7740C-4561-DEE5-4BEB-59CA3FE0B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ahnschrift" panose="020B0502040204020203" pitchFamily="34" charset="0"/>
              </a:rPr>
              <a:t>Key Findings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2EA556-052D-93C9-EEA7-41A5D482FF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825625"/>
            <a:ext cx="10369063" cy="4351338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Bahnschrift" panose="020B0502040204020203" pitchFamily="34" charset="0"/>
              </a:rPr>
              <a:t>Direct protein-connectivity relationships weren’t statistically significant.</a:t>
            </a:r>
          </a:p>
          <a:p>
            <a:r>
              <a:rPr lang="en-US" sz="2400" dirty="0">
                <a:latin typeface="Bahnschrift" panose="020B0502040204020203" pitchFamily="34" charset="0"/>
              </a:rPr>
              <a:t>Dendritic spines provided critical context for molecular analyses.</a:t>
            </a:r>
          </a:p>
          <a:p>
            <a:r>
              <a:rPr lang="en-US" sz="2400" dirty="0">
                <a:latin typeface="Bahnschrift" panose="020B0502040204020203" pitchFamily="34" charset="0"/>
              </a:rPr>
              <a:t>Relationships between molecular abundances and brain connectivity have substantial regional specificity</a:t>
            </a:r>
          </a:p>
          <a:p>
            <a:r>
              <a:rPr lang="en-US" sz="2400" dirty="0">
                <a:latin typeface="Bahnschrift" panose="020B0502040204020203" pitchFamily="34" charset="0"/>
              </a:rPr>
              <a:t>“Spine Component” analyses identified proteins involved in:</a:t>
            </a:r>
          </a:p>
          <a:p>
            <a:pPr lvl="1"/>
            <a:r>
              <a:rPr lang="en-US" sz="2000" dirty="0">
                <a:latin typeface="Bahnschrift" panose="020B0502040204020203" pitchFamily="34" charset="0"/>
              </a:rPr>
              <a:t>Synaptic function</a:t>
            </a:r>
          </a:p>
          <a:p>
            <a:pPr lvl="1"/>
            <a:r>
              <a:rPr lang="en-US" sz="2000" dirty="0">
                <a:latin typeface="Bahnschrift" panose="020B0502040204020203" pitchFamily="34" charset="0"/>
              </a:rPr>
              <a:t>Energy metabolism</a:t>
            </a:r>
          </a:p>
          <a:p>
            <a:pPr lvl="1"/>
            <a:r>
              <a:rPr lang="en-US" sz="2000" dirty="0">
                <a:latin typeface="Bahnschrift" panose="020B0502040204020203" pitchFamily="34" charset="0"/>
              </a:rPr>
              <a:t>RNA processing</a:t>
            </a:r>
          </a:p>
        </p:txBody>
      </p:sp>
    </p:spTree>
    <p:extLst>
      <p:ext uri="{BB962C8B-B14F-4D97-AF65-F5344CB8AC3E}">
        <p14:creationId xmlns:p14="http://schemas.microsoft.com/office/powerpoint/2010/main" val="4173095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C30D21-189E-1B5F-082F-C65E564E9F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EFA2F-7173-97B3-DB9B-5EE912007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ahnschrift" panose="020B0502040204020203" pitchFamily="34" charset="0"/>
              </a:rPr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8E5B9-85C4-DAF5-CF87-F6137EC3D2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825625"/>
            <a:ext cx="10369063" cy="4351338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Bahnschrift" panose="020B0502040204020203" pitchFamily="34" charset="0"/>
              </a:rPr>
              <a:t>Was this cool?</a:t>
            </a:r>
          </a:p>
          <a:p>
            <a:r>
              <a:rPr lang="en-US" sz="2400" dirty="0">
                <a:latin typeface="Bahnschrift" panose="020B0502040204020203" pitchFamily="34" charset="0"/>
              </a:rPr>
              <a:t>Any utility beyond age-related medicine?</a:t>
            </a:r>
          </a:p>
          <a:p>
            <a:r>
              <a:rPr lang="en-US" sz="2400" dirty="0">
                <a:latin typeface="Bahnschrift" panose="020B0502040204020203" pitchFamily="34" charset="0"/>
              </a:rPr>
              <a:t>What do we think about generic datasets?</a:t>
            </a:r>
            <a:endParaRPr lang="en-US" sz="2000"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8673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1E0A38-7443-D55B-4889-3F1A24384E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8643D-5778-BA74-982D-C48D39C9BA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ahnschrift" panose="020B0502040204020203" pitchFamily="34" charset="0"/>
              </a:rPr>
              <a:t>What Is The BOLD signal?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A62F1B-0F9C-AA22-6A7E-9B6530C982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825625"/>
            <a:ext cx="10369063" cy="4351338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Bahnschrift" panose="020B0502040204020203" pitchFamily="34" charset="0"/>
              </a:rPr>
              <a:t>Is it biased toward LFP rather than multi-unit activity?</a:t>
            </a:r>
          </a:p>
          <a:p>
            <a:r>
              <a:rPr lang="en-US" sz="2400" dirty="0">
                <a:latin typeface="Bahnschrift" panose="020B0502040204020203" pitchFamily="34" charset="0"/>
              </a:rPr>
              <a:t>Is LFP biased toward incoming signals? </a:t>
            </a:r>
          </a:p>
        </p:txBody>
      </p:sp>
    </p:spTree>
    <p:extLst>
      <p:ext uri="{BB962C8B-B14F-4D97-AF65-F5344CB8AC3E}">
        <p14:creationId xmlns:p14="http://schemas.microsoft.com/office/powerpoint/2010/main" val="704729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63164B-DAAF-5C41-F808-5EB39F49FD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E2654-FB69-ED45-6331-93DF71B6DF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ahnschrift" panose="020B0502040204020203" pitchFamily="34" charset="0"/>
              </a:rPr>
              <a:t>Main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D9583B-C716-045F-9AAD-5C1AF595E9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825625"/>
            <a:ext cx="10369063" cy="4351338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Bahnschrift" panose="020B0502040204020203" pitchFamily="34" charset="0"/>
              </a:rPr>
              <a:t>Work with data from multiple biological levels.</a:t>
            </a:r>
          </a:p>
        </p:txBody>
      </p:sp>
    </p:spTree>
    <p:extLst>
      <p:ext uri="{BB962C8B-B14F-4D97-AF65-F5344CB8AC3E}">
        <p14:creationId xmlns:p14="http://schemas.microsoft.com/office/powerpoint/2010/main" val="160981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8AEE97-2F42-6EBA-FD16-5DB58A72B9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CF5AD-2157-F1F3-A417-868CF7243C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ahnschrift" panose="020B0502040204020203" pitchFamily="34" charset="0"/>
              </a:rPr>
              <a:t>ROSMAP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4D33FE-5ADA-FBF7-D95F-DA5FD6C3CF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825625"/>
            <a:ext cx="10369063" cy="4351338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Bahnschrift" panose="020B0502040204020203" pitchFamily="34" charset="0"/>
              </a:rPr>
              <a:t>Religious Orders Study and Rush Memory and Aging Project (ROSMAP)</a:t>
            </a:r>
          </a:p>
          <a:p>
            <a:r>
              <a:rPr lang="en-US" sz="2400" dirty="0">
                <a:latin typeface="Bahnschrift" panose="020B0502040204020203" pitchFamily="34" charset="0"/>
              </a:rPr>
              <a:t>Participants are ~1,200 older Catholic clergy who have agreed to annual medical and psychological evaluation and brain donation after death.</a:t>
            </a:r>
          </a:p>
          <a:p>
            <a:r>
              <a:rPr lang="en-US" sz="2400" dirty="0">
                <a:latin typeface="Bahnschrift" panose="020B0502040204020203" pitchFamily="34" charset="0"/>
              </a:rPr>
              <a:t>A primary goal of the study is to study brain aging and cognitive decline.</a:t>
            </a:r>
          </a:p>
          <a:p>
            <a:endParaRPr lang="en-US" sz="2400"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0637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048D26-0A19-E5C7-9C48-FCC8EA8CC9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61684-213E-F2C2-D542-1644BF9E9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ahnschrift" panose="020B0502040204020203" pitchFamily="34" charset="0"/>
              </a:rPr>
              <a:t>Multimodal Brain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D299BA-0980-4DF6-4820-95C20FB190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825625"/>
            <a:ext cx="10369063" cy="4351338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Bahnschrift" panose="020B0502040204020203" pitchFamily="34" charset="0"/>
              </a:rPr>
              <a:t>98 ROSMAP participants</a:t>
            </a:r>
          </a:p>
          <a:p>
            <a:r>
              <a:rPr lang="en-US" sz="2400" dirty="0">
                <a:latin typeface="Bahnschrift" panose="020B0502040204020203" pitchFamily="34" charset="0"/>
              </a:rPr>
              <a:t>Avg. age at scan: 88 </a:t>
            </a:r>
          </a:p>
          <a:p>
            <a:r>
              <a:rPr lang="en-US" sz="2400" dirty="0">
                <a:latin typeface="Bahnschrift" panose="020B0502040204020203" pitchFamily="34" charset="0"/>
              </a:rPr>
              <a:t>Avg. age at death: 91</a:t>
            </a:r>
          </a:p>
          <a:p>
            <a:r>
              <a:rPr lang="en-US" sz="2400" dirty="0">
                <a:latin typeface="Bahnschrift" panose="020B0502040204020203" pitchFamily="34" charset="0"/>
              </a:rPr>
              <a:t>Avg. postmortem interval (PMI): 8.5h</a:t>
            </a:r>
          </a:p>
          <a:p>
            <a:r>
              <a:rPr lang="en-US" sz="2400" dirty="0">
                <a:latin typeface="Bahnschrift" panose="020B0502040204020203" pitchFamily="34" charset="0"/>
              </a:rPr>
              <a:t>77% female</a:t>
            </a:r>
          </a:p>
        </p:txBody>
      </p:sp>
    </p:spTree>
    <p:extLst>
      <p:ext uri="{BB962C8B-B14F-4D97-AF65-F5344CB8AC3E}">
        <p14:creationId xmlns:p14="http://schemas.microsoft.com/office/powerpoint/2010/main" val="287349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75EB6B-C4D5-C238-7485-77E05585E1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0E0A5983-6157-CDEC-076F-DCA503245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latin typeface="Bahnschrift" panose="020B0502040204020203" pitchFamily="34" charset="0"/>
              </a:rPr>
              <a:t>Multimodal Brain Data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33F3F20F-A309-F3FA-6CCD-87C4616F2F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825625"/>
            <a:ext cx="10369063" cy="4351338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Bahnschrift" panose="020B0502040204020203" pitchFamily="34" charset="0"/>
              </a:rPr>
              <a:t>Antemortem</a:t>
            </a:r>
          </a:p>
          <a:p>
            <a:pPr lvl="1"/>
            <a:r>
              <a:rPr lang="en-US" sz="2000" dirty="0">
                <a:latin typeface="Bahnschrift" panose="020B0502040204020203" pitchFamily="34" charset="0"/>
              </a:rPr>
              <a:t>Resting-state fMRI</a:t>
            </a:r>
          </a:p>
          <a:p>
            <a:r>
              <a:rPr lang="en-US" sz="2400" dirty="0">
                <a:latin typeface="Bahnschrift" panose="020B0502040204020203" pitchFamily="34" charset="0"/>
              </a:rPr>
              <a:t>Postmortem</a:t>
            </a:r>
          </a:p>
          <a:p>
            <a:pPr lvl="1"/>
            <a:r>
              <a:rPr lang="en-US" sz="2000" dirty="0">
                <a:latin typeface="Bahnschrift" panose="020B0502040204020203" pitchFamily="34" charset="0"/>
              </a:rPr>
              <a:t>Tandem mass tag mass spectrometry (proteins) </a:t>
            </a:r>
          </a:p>
          <a:p>
            <a:pPr lvl="1"/>
            <a:r>
              <a:rPr lang="en-US" sz="2000" dirty="0">
                <a:latin typeface="Bahnschrift" panose="020B0502040204020203" pitchFamily="34" charset="0"/>
              </a:rPr>
              <a:t>Widefield microscopy (dendritic morphology)</a:t>
            </a:r>
          </a:p>
        </p:txBody>
      </p:sp>
    </p:spTree>
    <p:extLst>
      <p:ext uri="{BB962C8B-B14F-4D97-AF65-F5344CB8AC3E}">
        <p14:creationId xmlns:p14="http://schemas.microsoft.com/office/powerpoint/2010/main" val="2102967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7532F1-50A9-CE7E-C1F8-492A6B1843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8DF7DF2-81AF-2BC7-370B-35294C709B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42708" y="2224210"/>
            <a:ext cx="4325859" cy="3039451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B7A89511-C080-4511-0AED-4D8C0130F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latin typeface="Bahnschrift" panose="020B0502040204020203" pitchFamily="34" charset="0"/>
              </a:rPr>
              <a:t>Regions of Interest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EA48212C-F2CB-78A6-5782-1610FAD05B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257801" cy="4351338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Bahnschrift" panose="020B0502040204020203" pitchFamily="34" charset="0"/>
              </a:rPr>
              <a:t>Scan data divided into 100 parcels.</a:t>
            </a:r>
          </a:p>
          <a:p>
            <a:r>
              <a:rPr lang="en-US" sz="2400" dirty="0">
                <a:latin typeface="Bahnschrift" panose="020B0502040204020203" pitchFamily="34" charset="0"/>
              </a:rPr>
              <a:t>BOLD signal time series within each parcel was averaged.</a:t>
            </a:r>
          </a:p>
          <a:p>
            <a:r>
              <a:rPr lang="en-US" sz="2400" dirty="0">
                <a:latin typeface="Bahnschrift" panose="020B0502040204020203" pitchFamily="34" charset="0"/>
              </a:rPr>
              <a:t>Pearson’s R was calculated between all parcels, for each participant.</a:t>
            </a:r>
            <a:endParaRPr lang="en-US" sz="2000"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4025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D973A6-CFE0-128B-3586-1ED61AD9E5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4B15B38E-D776-65D2-933B-387FBFEEF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latin typeface="Bahnschrift" panose="020B0502040204020203" pitchFamily="34" charset="0"/>
              </a:rPr>
              <a:t>Regions of Interest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180DC0BA-B7BB-C840-A9B7-774AE46477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4577864" cy="4351338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Bahnschrift" panose="020B0502040204020203" pitchFamily="34" charset="0"/>
              </a:rPr>
              <a:t>Superior Frontal Gyrus (</a:t>
            </a:r>
            <a:r>
              <a:rPr lang="en-US" sz="2400" dirty="0">
                <a:solidFill>
                  <a:srgbClr val="4D9F1F"/>
                </a:solidFill>
                <a:latin typeface="Bahnschrift" panose="020B0502040204020203" pitchFamily="34" charset="0"/>
              </a:rPr>
              <a:t>SFG</a:t>
            </a:r>
            <a:r>
              <a:rPr lang="en-US" sz="2400" dirty="0">
                <a:latin typeface="Bahnschrift" panose="020B0502040204020203" pitchFamily="34" charset="0"/>
              </a:rPr>
              <a:t>)</a:t>
            </a:r>
          </a:p>
          <a:p>
            <a:r>
              <a:rPr lang="en-US" sz="2400" dirty="0">
                <a:latin typeface="Bahnschrift" panose="020B0502040204020203" pitchFamily="34" charset="0"/>
              </a:rPr>
              <a:t>Inferior Temporal Gyrus (</a:t>
            </a:r>
            <a:r>
              <a:rPr lang="en-US" sz="2400" dirty="0">
                <a:solidFill>
                  <a:srgbClr val="315BAC"/>
                </a:solidFill>
                <a:latin typeface="Bahnschrift" panose="020B0502040204020203" pitchFamily="34" charset="0"/>
              </a:rPr>
              <a:t>ITG</a:t>
            </a:r>
            <a:r>
              <a:rPr lang="en-US" sz="2400" dirty="0">
                <a:latin typeface="Bahnschrift" panose="020B0502040204020203" pitchFamily="34" charset="0"/>
              </a:rPr>
              <a:t>)</a:t>
            </a:r>
          </a:p>
        </p:txBody>
      </p:sp>
      <p:pic>
        <p:nvPicPr>
          <p:cNvPr id="5" name="Picture 4" descr="A close-up of a brain&#10;&#10;Description automatically generated">
            <a:extLst>
              <a:ext uri="{FF2B5EF4-FFF2-40B4-BE49-F238E27FC236}">
                <a16:creationId xmlns:a16="http://schemas.microsoft.com/office/drawing/2014/main" id="{5D1CF066-6F23-1FEC-314B-8206BEEC4B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2708" y="2224210"/>
            <a:ext cx="4325859" cy="3039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49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46F945-5267-45A0-9A4D-4282DFCFAD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 descr="A diagram of a cell structure&#10;&#10;Description automatically generated">
            <a:extLst>
              <a:ext uri="{FF2B5EF4-FFF2-40B4-BE49-F238E27FC236}">
                <a16:creationId xmlns:a16="http://schemas.microsoft.com/office/drawing/2014/main" id="{07AEC462-AAB5-3814-F6EF-7567BACBAD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5434" y="163850"/>
            <a:ext cx="9681132" cy="6530299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DBC248A-DA7D-4EFD-A427-9A83552C7AB4}"/>
              </a:ext>
            </a:extLst>
          </p:cNvPr>
          <p:cNvSpPr txBox="1"/>
          <p:nvPr/>
        </p:nvSpPr>
        <p:spPr>
          <a:xfrm>
            <a:off x="246185" y="6047818"/>
            <a:ext cx="185224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latin typeface="Bahnschrift" panose="020B0502040204020203" pitchFamily="34" charset="0"/>
              </a:rPr>
              <a:t>Fig. 1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6108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22759</TotalTime>
  <Words>1531</Words>
  <Application>Microsoft Office PowerPoint</Application>
  <PresentationFormat>Widescreen</PresentationFormat>
  <Paragraphs>203</Paragraphs>
  <Slides>22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1" baseType="lpstr">
      <vt:lpstr>Aptos</vt:lpstr>
      <vt:lpstr>Aptos Display</vt:lpstr>
      <vt:lpstr>Arial</vt:lpstr>
      <vt:lpstr>Bahnschrift</vt:lpstr>
      <vt:lpstr>HardingText-Bold</vt:lpstr>
      <vt:lpstr>HardingText-Regular</vt:lpstr>
      <vt:lpstr>HardingText-RegularItalic</vt:lpstr>
      <vt:lpstr>Raleway</vt:lpstr>
      <vt:lpstr>Office Theme</vt:lpstr>
      <vt:lpstr>Integration across biophysical scales identifies molecular and cellular  correlates of person-to-person  variability in human brain connectivity</vt:lpstr>
      <vt:lpstr>Research Question</vt:lpstr>
      <vt:lpstr>Main Approach</vt:lpstr>
      <vt:lpstr>ROSMAP DATA</vt:lpstr>
      <vt:lpstr>Multimodal Brain Data</vt:lpstr>
      <vt:lpstr>Multimodal Brain Data</vt:lpstr>
      <vt:lpstr>Regions of Interest</vt:lpstr>
      <vt:lpstr>Regions of Interest</vt:lpstr>
      <vt:lpstr>PowerPoint Presentation</vt:lpstr>
      <vt:lpstr>PowerPoint Presentation</vt:lpstr>
      <vt:lpstr>Molecular Systems Analysis</vt:lpstr>
      <vt:lpstr>PowerPoint Presentation</vt:lpstr>
      <vt:lpstr>FC Prediction Using Synaptic Expression Module</vt:lpstr>
      <vt:lpstr>Dendritic Spine Morphology</vt:lpstr>
      <vt:lpstr>PowerPoint Presentation</vt:lpstr>
      <vt:lpstr>PowerPoint Presentation</vt:lpstr>
      <vt:lpstr>PowerPoint Presentation</vt:lpstr>
      <vt:lpstr>Protein Modules covary with FC (maybe)</vt:lpstr>
      <vt:lpstr>PowerPoint Presentation</vt:lpstr>
      <vt:lpstr>Key Findings</vt:lpstr>
      <vt:lpstr>Questions?</vt:lpstr>
      <vt:lpstr>What Is The BOLD signal?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Nate Gonzales-Hess</dc:creator>
  <cp:lastModifiedBy>Nate Gonzales Hess</cp:lastModifiedBy>
  <cp:revision>41</cp:revision>
  <dcterms:created xsi:type="dcterms:W3CDTF">2024-11-18T06:09:28Z</dcterms:created>
  <dcterms:modified xsi:type="dcterms:W3CDTF">2024-12-04T01:36:17Z</dcterms:modified>
</cp:coreProperties>
</file>

<file path=docProps/thumbnail.jpeg>
</file>